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302" r:id="rId3"/>
    <p:sldId id="314" r:id="rId4"/>
    <p:sldId id="316" r:id="rId5"/>
    <p:sldId id="315" r:id="rId6"/>
    <p:sldId id="308" r:id="rId7"/>
    <p:sldId id="317" r:id="rId8"/>
    <p:sldId id="318" r:id="rId9"/>
    <p:sldId id="319" r:id="rId10"/>
    <p:sldId id="313" r:id="rId11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989BDC6-15ED-1646-8900-2B7BEE8BAC69}">
          <p14:sldIdLst>
            <p14:sldId id="302"/>
            <p14:sldId id="314"/>
            <p14:sldId id="316"/>
            <p14:sldId id="315"/>
            <p14:sldId id="308"/>
            <p14:sldId id="317"/>
            <p14:sldId id="318"/>
            <p14:sldId id="319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3" autoAdjust="0"/>
    <p:restoredTop sz="94709"/>
  </p:normalViewPr>
  <p:slideViewPr>
    <p:cSldViewPr snapToGrid="0" snapToObjects="1">
      <p:cViewPr varScale="1">
        <p:scale>
          <a:sx n="97" d="100"/>
          <a:sy n="97" d="100"/>
        </p:scale>
        <p:origin x="686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0589-E948-2C44-954A-4C9F478331E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C88D5-AA9E-4948-940D-FA7462AF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7F6F8-71F7-8F40-8428-77E8C8D654FF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FAAE3-FF3D-E344-878E-AEA93D376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4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FAAE3-FF3D-E344-878E-AEA93D376D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FAAE3-FF3D-E344-878E-AEA93D376D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294" y="228600"/>
            <a:ext cx="6729506" cy="952500"/>
          </a:xfrm>
        </p:spPr>
        <p:txBody>
          <a:bodyPr>
            <a:normAutofit/>
          </a:bodyPr>
          <a:lstStyle>
            <a:lvl1pPr algn="l">
              <a:defRPr sz="2400"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08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A922-3CF0-D243-B5E6-D398579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259" y="1790218"/>
            <a:ext cx="4996329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609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6" y="2422526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26" y="908050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228600"/>
            <a:ext cx="6908800" cy="952500"/>
          </a:xfrm>
        </p:spPr>
        <p:txBody>
          <a:bodyPr>
            <a:normAutofit/>
          </a:bodyPr>
          <a:lstStyle>
            <a:lvl1pPr>
              <a:defRPr sz="2800"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9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824" y="228600"/>
            <a:ext cx="6863976" cy="952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0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A922-3CF0-D243-B5E6-D398579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A922-3CF0-D243-B5E6-D398579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A922-3CF0-D243-B5E6-D398579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A922-3CF0-D243-B5E6-D398579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A922-3CF0-D243-B5E6-D3985798DF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DE7B0-A550-4FEC-BE20-6291D5E42FC1}"/>
              </a:ext>
            </a:extLst>
          </p:cNvPr>
          <p:cNvSpPr txBox="1"/>
          <p:nvPr userDrawn="1"/>
        </p:nvSpPr>
        <p:spPr>
          <a:xfrm>
            <a:off x="7466686" y="5495151"/>
            <a:ext cx="1641511" cy="184666"/>
          </a:xfrm>
          <a:prstGeom prst="rect">
            <a:avLst/>
          </a:prstGeom>
          <a:solidFill>
            <a:srgbClr val="E31D1A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SOUTH AFRICAN RED CROSS SOCIETY 2021 </a:t>
            </a:r>
            <a:endParaRPr lang="en-ZA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4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DCFC-9357-A44B-B651-B3981B7603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46E0-B8CB-054C-8123-84178E0436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58763-1C77-4208-9FB7-7373FAC0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432"/>
            <a:ext cx="9144000" cy="37979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7100" b="1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Emergency services and humanitarian relief</a:t>
            </a:r>
          </a:p>
          <a:p>
            <a:pPr marL="0" indent="0">
              <a:buNone/>
            </a:pPr>
            <a:endParaRPr lang="en-GB" sz="4400" b="1" dirty="0">
              <a:solidFill>
                <a:prstClr val="black"/>
              </a:solidFill>
              <a:latin typeface="Gill Sans MT" panose="020B0502020104020203" pitchFamily="34" charset="0"/>
              <a:cs typeface="+mn-cs"/>
            </a:endParaRPr>
          </a:p>
          <a:p>
            <a:pPr marL="0" indent="0">
              <a:buNone/>
            </a:pPr>
            <a:endParaRPr lang="en-GB" sz="4400" b="1" dirty="0">
              <a:solidFill>
                <a:prstClr val="black"/>
              </a:solidFill>
              <a:latin typeface="Gill Sans MT" panose="020B0502020104020203" pitchFamily="34" charset="0"/>
              <a:cs typeface="+mn-cs"/>
            </a:endParaRPr>
          </a:p>
          <a:p>
            <a:pPr marL="0" lvl="0" indent="0" algn="just" defTabSz="91440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Presented by: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Ireen Mutombwa-Shumba</a:t>
            </a:r>
          </a:p>
          <a:p>
            <a:pPr marL="0" lvl="0" indent="0" algn="just" defTabSz="91440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Organisation: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 South African Red Cross Society</a:t>
            </a:r>
          </a:p>
          <a:p>
            <a:pPr marL="0" lvl="0" indent="0" algn="just" defTabSz="91440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Designation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: National Disaster Manager</a:t>
            </a:r>
          </a:p>
          <a:p>
            <a:pPr marL="0" lvl="0" indent="0" algn="just" defTabSz="91440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Date: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+mn-cs"/>
              </a:rPr>
              <a:t>05 August 2021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51EA-BABD-4141-AB1F-86EB68BF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Emergencies overview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CA668-6BB4-452C-BBBF-9F4CE037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245475"/>
            <a:ext cx="8765627" cy="41148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Z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Z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Humanitarian emergency</a:t>
            </a:r>
            <a:r>
              <a:rPr lang="en-Z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describes event(s) that presents a critical threat to the healthy, safety, security (financial and non-financial) or well being of people to cope on their own.</a:t>
            </a:r>
            <a:endParaRPr lang="en-US" sz="26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Such crises can either be </a:t>
            </a:r>
            <a:r>
              <a:rPr lang="en-US" sz="26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 disasters, </a:t>
            </a:r>
            <a:r>
              <a:rPr lang="en-US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man-made disasters or complex emergencies attributed to;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Political/social unrest.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causes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emergencies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displacement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Hunger and malnutrition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basic services</a:t>
            </a: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1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6DCC-49D0-46B7-B6B5-2CF2CA06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Emergency management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883E-38F0-452B-B4BD-BF7EC693F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724"/>
            <a:ext cx="8229600" cy="3607676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chemeClr val="tx1"/>
                </a:solidFill>
              </a:rPr>
              <a:t>Emergency management encompasses 5 key steps;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Preparedness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en-US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ecovery</a:t>
            </a:r>
            <a:endParaRPr lang="en-Z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A95D-D77C-4C44-9FD8-5E8FB22E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Emergency support plan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9FB3-BDF2-463E-8B2D-7900DF802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07" y="1333500"/>
            <a:ext cx="8552793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ZA" dirty="0">
                <a:solidFill>
                  <a:schemeClr val="tx1"/>
                </a:solidFill>
              </a:rPr>
              <a:t>Different emergencies of any nature and scale requires prior emergency planning in order to minimize vulnerabilities of people involved.</a:t>
            </a:r>
          </a:p>
          <a:p>
            <a:pPr marL="0" indent="0">
              <a:buNone/>
            </a:pPr>
            <a:r>
              <a:rPr lang="en-ZA" dirty="0">
                <a:solidFill>
                  <a:schemeClr val="tx1"/>
                </a:solidFill>
              </a:rPr>
              <a:t>The following steps are key;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Assess needs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Create guidelines or written policy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Plan levels of response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Train personnel (Basic disaster management; First Aid; Safer access..)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Conduct audit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6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Emergency services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0"/>
            <a:ext cx="8686800" cy="3771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solidFill>
                  <a:schemeClr val="tx1"/>
                </a:solidFill>
              </a:rPr>
              <a:t>Emergency services are public organisations or sectors whose duty is to take quick action to deal with emergencies when they occur. </a:t>
            </a:r>
          </a:p>
          <a:p>
            <a:pPr marL="0" indent="0" algn="just">
              <a:buNone/>
            </a:pPr>
            <a:r>
              <a:rPr lang="en-GB" sz="2400" dirty="0">
                <a:solidFill>
                  <a:schemeClr val="tx1"/>
                </a:solidFill>
              </a:rPr>
              <a:t>These include;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 Ambulance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 Fire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 Police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 Army</a:t>
            </a:r>
            <a:endParaRPr lang="en-Z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2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1918-85E2-4D07-A9E5-1F6893B3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Support services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A2A3-59D2-4836-9882-5555EA6D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chemeClr val="tx1"/>
                </a:solidFill>
              </a:rPr>
              <a:t>Support services encompass those activities provided to or on behalf of a person in the areas of personal care, assistance and property maintenance in least restrictive environment. They might include;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Referrals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Transportation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Care and 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Evacuation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</a:rPr>
              <a:t> Educational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D277-CFF5-4B2C-B7E3-34610516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Disparities in emergencies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4BC5-A806-462C-9EC5-F6ECAF1A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3" y="1245476"/>
            <a:ext cx="8505497" cy="38599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Emergencies and hazards do not affect people of the same society/institution in the same way.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generally depend on the context that relate to socio-economic order, culture and religion of a given society.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factors exist as sources of disparity in vulnerabilities among people living within the same society.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is a central organising principle of gendered vulnerabilities, risks and capacities during emergencies</a:t>
            </a:r>
          </a:p>
          <a:p>
            <a:pPr marL="0" indent="0">
              <a:buNone/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4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645A-F91D-426D-86F5-C50E50D8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Humanitarian relief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67CC7-25E6-4FE6-B91F-59A8A9AF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255"/>
            <a:ext cx="8229600" cy="3771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assessments are key in order to provide relevant humanitarian relief</a:t>
            </a:r>
          </a:p>
          <a:p>
            <a:pPr marL="0" indent="0"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involves not only determining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situation is, but also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that way and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opportunities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might affect efforts to change the situation.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should be determined by assessment;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Technical support required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Resources (material and financial)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Humanitarian actors, financial institutions and donors get more insight from assessments on interventions or relief support  to focus on.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2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0"/>
            <a:ext cx="8686800" cy="3771900"/>
          </a:xfrm>
        </p:spPr>
        <p:txBody>
          <a:bodyPr vert="horz" wrap="none" anchor="ctr" anchorCtr="1">
            <a:normAutofit/>
          </a:bodyPr>
          <a:lstStyle/>
          <a:p>
            <a:pPr marL="0" indent="0">
              <a:buNone/>
            </a:pPr>
            <a:r>
              <a:rPr lang="en-GB" sz="9600" b="1" dirty="0">
                <a:solidFill>
                  <a:schemeClr val="tx1"/>
                </a:solidFill>
              </a:rPr>
              <a:t>Thank You</a:t>
            </a:r>
            <a:endParaRPr lang="en-ZA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623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RCS APP Overview 2018 " id="{6DB7C6F7-F1A4-944C-A194-3FE94A0CC67C}" vid="{978908F0-97B9-E142-93AD-B346B77F5CB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RCS APP Overview 2018 " id="{6DB7C6F7-F1A4-944C-A194-3FE94A0CC67C}" vid="{8A7C9DC0-7DBB-FC4C-AEA6-2AD3549226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SARCS APP Overview 2018 1</Template>
  <TotalTime>2341</TotalTime>
  <Words>416</Words>
  <Application>Microsoft Office PowerPoint</Application>
  <PresentationFormat>On-screen Show (16:10)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</vt:lpstr>
      <vt:lpstr>Calibri</vt:lpstr>
      <vt:lpstr>Gill Sans MT</vt:lpstr>
      <vt:lpstr>Helvetica Neue</vt:lpstr>
      <vt:lpstr>Wingdings</vt:lpstr>
      <vt:lpstr>Custom Design</vt:lpstr>
      <vt:lpstr>1_Custom Design</vt:lpstr>
      <vt:lpstr>PowerPoint Presentation</vt:lpstr>
      <vt:lpstr>Emergencies overview</vt:lpstr>
      <vt:lpstr>Emergency management</vt:lpstr>
      <vt:lpstr>Emergency support plan</vt:lpstr>
      <vt:lpstr>Emergency services</vt:lpstr>
      <vt:lpstr>Support services</vt:lpstr>
      <vt:lpstr>Disparities in emergencies</vt:lpstr>
      <vt:lpstr>Humanitarian relief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SARCS MOBILE APPLICATION PRESENTATION</dc:title>
  <dc:creator>Microsoft Office User</dc:creator>
  <cp:lastModifiedBy>Child ProtectionSA</cp:lastModifiedBy>
  <cp:revision>73</cp:revision>
  <cp:lastPrinted>2017-06-15T14:37:01Z</cp:lastPrinted>
  <dcterms:created xsi:type="dcterms:W3CDTF">2018-04-10T07:12:57Z</dcterms:created>
  <dcterms:modified xsi:type="dcterms:W3CDTF">2021-08-04T13:46:10Z</dcterms:modified>
</cp:coreProperties>
</file>